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8" r:id="rId3"/>
    <p:sldId id="269" r:id="rId4"/>
    <p:sldId id="270" r:id="rId5"/>
    <p:sldId id="257" r:id="rId6"/>
    <p:sldId id="261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339" autoAdjust="0"/>
  </p:normalViewPr>
  <p:slideViewPr>
    <p:cSldViewPr>
      <p:cViewPr varScale="1">
        <p:scale>
          <a:sx n="66" d="100"/>
          <a:sy n="66" d="100"/>
        </p:scale>
        <p:origin x="-192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D33F9-974C-47A5-AFAE-C9578B98F1C0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B4B45-EDE7-4B88-9219-2650B372E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79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40 more than twice the number of cookies in</a:t>
            </a:r>
            <a:r>
              <a:rPr lang="en-US" baseline="0" dirty="0" smtClean="0"/>
              <a:t> a dozen.  Divide by the number of suits in a deck of cards.  Square it.  Subtract the number of years in a century.  Add half the number of years in a decade.  </a:t>
            </a:r>
            <a:r>
              <a:rPr lang="en-US" baseline="0" smtClean="0"/>
              <a:t>(161)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2.) Start with 30 less than the number of inches in a foot.  Divide by half a dozen.  Multiply by 7.  Add the number of minutes in an hour.  Add the number of years in a decade.  Take the negative square root.  (-7)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B4B45-EDE7-4B88-9219-2650B372E2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2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B9230BD-5C0C-4407-AEB0-1A9D9630BBFE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0F3CCA3-196C-47E5-95EA-7816E262991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wm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Monday, November 19,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Agenda: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TISK Problems &amp; 2 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 Check/Discuss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Lesson 6-3: Rectangles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Finish packet (due 11/27)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295400" y="3657600"/>
                <a:ext cx="7620000" cy="2181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TISK Problems</a:t>
                </a:r>
              </a:p>
              <a:p>
                <a:pPr marL="342900" indent="-342900">
                  <a:buAutoNum type="arabicParenR"/>
                </a:pPr>
                <a:r>
                  <a:rPr lang="en-US" sz="2400" dirty="0" smtClean="0"/>
                  <a:t>Factor: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15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+22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+8</m:t>
                    </m:r>
                  </m:oMath>
                </a14:m>
                <a:endParaRPr lang="en-US" sz="2400" dirty="0" smtClean="0"/>
              </a:p>
              <a:p>
                <a:pPr marL="342900" indent="-342900">
                  <a:buAutoNum type="arabicParenR"/>
                </a:pPr>
                <a:r>
                  <a:rPr lang="en-US" sz="24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4</m:t>
                    </m:r>
                    <m:r>
                      <a:rPr lang="en-US" sz="2800" b="0" i="1" smtClean="0">
                        <a:latin typeface="Cambria Math"/>
                      </a:rPr>
                      <m:t>𝑦</m:t>
                    </m:r>
                    <m:r>
                      <a:rPr lang="en-US" sz="28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18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𝑦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+6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342900" indent="-342900">
                  <a:buAutoNum type="arabicParenR"/>
                </a:pPr>
                <a:r>
                  <a:rPr lang="en-US" sz="2400" dirty="0" smtClean="0"/>
                  <a:t>If </a:t>
                </a:r>
                <a:r>
                  <a:rPr lang="en-US" sz="2400" i="1" dirty="0" smtClean="0"/>
                  <a:t>DE</a:t>
                </a:r>
                <a:r>
                  <a:rPr lang="en-US" sz="2400" dirty="0" smtClean="0"/>
                  <a:t> = 12, what is the distance </a:t>
                </a:r>
                <a:br>
                  <a:rPr lang="en-US" sz="2400" dirty="0" smtClean="0"/>
                </a:br>
                <a:r>
                  <a:rPr lang="en-US" sz="2400" dirty="0" smtClean="0"/>
                  <a:t>from </a:t>
                </a:r>
                <a:r>
                  <a:rPr lang="en-US" sz="2400" i="1" dirty="0" smtClean="0"/>
                  <a:t>A</a:t>
                </a:r>
                <a:r>
                  <a:rPr lang="en-US" sz="2400" dirty="0" smtClean="0"/>
                  <a:t> to </a:t>
                </a:r>
                <a:r>
                  <a:rPr lang="en-US" sz="2400" i="1" dirty="0" smtClean="0"/>
                  <a:t>D</a:t>
                </a:r>
                <a:r>
                  <a:rPr lang="en-US" sz="2400" dirty="0" smtClean="0"/>
                  <a:t>?</a:t>
                </a:r>
                <a:endParaRPr 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657600"/>
                <a:ext cx="7620000" cy="2181110"/>
              </a:xfrm>
              <a:prstGeom prst="rect">
                <a:avLst/>
              </a:prstGeom>
              <a:blipFill rotWithShape="1">
                <a:blip r:embed="rId3"/>
                <a:stretch>
                  <a:fillRect l="-1280" t="-2235" b="-53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581400"/>
            <a:ext cx="3124200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513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Example.  Determine if the vertices form a rectangle.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</a:t>
            </a:r>
            <a:r>
              <a:rPr lang="en-US" dirty="0" smtClean="0"/>
              <a:t>(-3, 1)</a:t>
            </a:r>
          </a:p>
          <a:p>
            <a:r>
              <a:rPr lang="en-US" i="1" dirty="0" smtClean="0"/>
              <a:t>B</a:t>
            </a:r>
            <a:r>
              <a:rPr lang="en-US" dirty="0" smtClean="0"/>
              <a:t>(4, 8)</a:t>
            </a:r>
          </a:p>
          <a:p>
            <a:r>
              <a:rPr lang="en-US" i="1" dirty="0" smtClean="0"/>
              <a:t>C</a:t>
            </a:r>
            <a:r>
              <a:rPr lang="en-US" dirty="0" smtClean="0"/>
              <a:t>(7, 5)</a:t>
            </a:r>
          </a:p>
          <a:p>
            <a:r>
              <a:rPr lang="en-US" i="1" dirty="0" smtClean="0"/>
              <a:t>D</a:t>
            </a:r>
            <a:r>
              <a:rPr lang="en-US" dirty="0" smtClean="0"/>
              <a:t>(0, -2)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5358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5193792" cy="4800600"/>
              </a:xfrm>
            </p:spPr>
            <p:txBody>
              <a:bodyPr>
                <a:normAutofit fontScale="92500" lnSpcReduction="20000"/>
              </a:bodyPr>
              <a:lstStyle/>
              <a:p>
                <a:pPr marL="596646" indent="-514350">
                  <a:buFont typeface="+mj-lt"/>
                  <a:buAutoNum type="arabicPeriod" startAt="6"/>
                </a:pPr>
                <a:r>
                  <a:rPr lang="en-US" dirty="0" smtClean="0"/>
                  <a:t>Yes; you can use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</m:t>
                    </m:r>
                  </m:oMath>
                </a14:m>
                <a:r>
                  <a:rPr lang="en-US" dirty="0" smtClean="0"/>
                  <a:t> Supplements Theorem to show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∠1≅∠2</m:t>
                    </m:r>
                  </m:oMath>
                </a14:m>
                <a:r>
                  <a:rPr lang="en-US" dirty="0" smtClean="0"/>
                  <a:t>, then opp.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∠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s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≅∴</m:t>
                    </m:r>
                  </m:oMath>
                </a14:m>
                <a:r>
                  <a:rPr lang="en-US" dirty="0" smtClean="0"/>
                  <a:t> it’s a parallelogram.</a:t>
                </a:r>
              </a:p>
              <a:p>
                <a:pPr marL="596646" indent="-514350">
                  <a:buFont typeface="+mj-lt"/>
                  <a:buAutoNum type="arabicPeriod" startAt="6"/>
                </a:pPr>
                <a:r>
                  <a:rPr lang="en-US" dirty="0" smtClean="0"/>
                  <a:t>Yes; one pair of opp. sides is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≅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∥ ∴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 it′s 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ogram</a:t>
                </a:r>
              </a:p>
              <a:p>
                <a:pPr marL="596646" indent="-514350">
                  <a:buFont typeface="+mj-lt"/>
                  <a:buAutoNum type="arabicPeriod" startAt="6"/>
                </a:pPr>
                <a:r>
                  <a:rPr lang="en-US" dirty="0" smtClean="0">
                    <a:latin typeface="+mj-lt"/>
                  </a:rPr>
                  <a:t>No; not enough information given.</a:t>
                </a:r>
              </a:p>
              <a:p>
                <a:pPr marL="596646" indent="-514350">
                  <a:buFont typeface="+mj-lt"/>
                  <a:buAutoNum type="arabicPeriod" startAt="6"/>
                </a:pPr>
                <a:r>
                  <a:rPr lang="en-US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=−2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 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3;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m:rPr>
                        <m:lit/>
                      </m:rPr>
                      <a:rPr lang="en-US" i="1">
                        <a:latin typeface="Cambria Math"/>
                        <a:ea typeface="Cambria Math"/>
                      </a:rPr>
                      <m:t>±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7</m:t>
                    </m:r>
                  </m:oMath>
                </a14:m>
                <a:endParaRPr lang="en-US" dirty="0" smtClean="0"/>
              </a:p>
              <a:p>
                <a:pPr marL="596646" indent="-514350">
                  <a:buFont typeface="+mj-lt"/>
                  <a:buAutoNum type="arabicPeriod" startAt="6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=64;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=23.5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5193792" cy="4800600"/>
              </a:xfrm>
              <a:blipFill rotWithShape="1">
                <a:blip r:embed="rId2"/>
                <a:stretch>
                  <a:fillRect l="-117" t="-3558" r="-2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371600"/>
            <a:ext cx="2402658" cy="1676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7086600" y="16880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848600" y="2286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60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 startAt="11"/>
            </a:pPr>
            <a:r>
              <a:rPr lang="en-US" dirty="0" smtClean="0"/>
              <a:t>What did you come up with?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72296427"/>
                  </p:ext>
                </p:extLst>
              </p:nvPr>
            </p:nvGraphicFramePr>
            <p:xfrm>
              <a:off x="1066800" y="1397000"/>
              <a:ext cx="8001000" cy="4348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800600"/>
                    <a:gridCol w="3200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≅∠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;∠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≅∠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=180;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=180; </m:t>
                              </m:r>
                            </m:oMath>
                          </a14:m>
                          <a:endParaRPr lang="en-US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</m:t>
                              </m:r>
                            </m:oMath>
                          </a14:m>
                          <a:r>
                            <a:rPr lang="en-US" dirty="0" smtClean="0"/>
                            <a:t> Sum Th.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,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Def.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≅∠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;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 + Post.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=360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Addition</a:t>
                          </a:r>
                          <a:r>
                            <a:rPr lang="en-US" baseline="0" dirty="0" smtClean="0"/>
                            <a:t>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6)</a:t>
                          </a:r>
                          <a:r>
                            <a:rPr lang="en-US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baseline="0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𝐷</m:t>
                              </m:r>
                              <m:r>
                                <a:rPr lang="en-US" b="0" i="1" baseline="0" smtClean="0">
                                  <a:latin typeface="Cambria Math"/>
                                </a:rPr>
                                <m:t>=360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6) Substitution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=360; </m:t>
                              </m:r>
                            </m:oMath>
                          </a14:m>
                          <a:r>
                            <a:rPr lang="en-US" b="0" dirty="0" smtClean="0"/>
                            <a:t/>
                          </a:r>
                          <a:br>
                            <a:rPr lang="en-US" b="0" dirty="0" smtClean="0"/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∠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𝐵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+2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∠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n-US" b="0" i="1" smtClean="0">
                                    <a:latin typeface="Cambria Math"/>
                                  </a:rPr>
                                  <m:t>=360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7) Substitution</a:t>
                          </a:r>
                          <a:r>
                            <a:rPr lang="en-US" baseline="0" dirty="0" smtClean="0"/>
                            <a:t>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=180;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=180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8) Division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9)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US" dirty="0" smtClean="0"/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US" dirty="0" smtClean="0"/>
                            <a:t> are supp. to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𝐵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9) Def. Supp.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10) </a:t>
                          </a:r>
                          <a:r>
                            <a:rPr lang="en-US" i="1" dirty="0" smtClean="0"/>
                            <a:t>ABCD</a:t>
                          </a:r>
                          <a:r>
                            <a:rPr lang="en-US" i="0" dirty="0" smtClean="0"/>
                            <a:t> is a parallelogram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10) Def. parallelogram</a:t>
                          </a:r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72296427"/>
                  </p:ext>
                </p:extLst>
              </p:nvPr>
            </p:nvGraphicFramePr>
            <p:xfrm>
              <a:off x="1066800" y="1397000"/>
              <a:ext cx="8001000" cy="4348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800600"/>
                    <a:gridCol w="3200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8197" r="-66624" b="-9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08197" r="-66624" b="-8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50095" t="-208197" b="-89508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08197" r="-66624" b="-7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50095" t="-308197" b="-79508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415000" r="-66624" b="-70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50095" t="-415000" b="-708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06557" r="-66624" b="-5967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Addition</a:t>
                          </a:r>
                          <a:r>
                            <a:rPr lang="en-US" baseline="0" dirty="0" smtClean="0"/>
                            <a:t>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606557" r="-66624" b="-4967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6) Substitution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410476" r="-66624" b="-18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7) Substitution</a:t>
                          </a:r>
                          <a:r>
                            <a:rPr lang="en-US" baseline="0" dirty="0" smtClean="0"/>
                            <a:t>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878689" r="-66624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8) Division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978689" r="-66624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50095" t="-978689" b="-1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10) </a:t>
                          </a:r>
                          <a:r>
                            <a:rPr lang="en-US" i="1" dirty="0" smtClean="0"/>
                            <a:t>ABCD</a:t>
                          </a:r>
                          <a:r>
                            <a:rPr lang="en-US" i="0" dirty="0" smtClean="0"/>
                            <a:t> is a parallelogram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10) Def. parallelogram</a:t>
                          </a:r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11274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 startAt="12"/>
            </a:pPr>
            <a:r>
              <a:rPr lang="en-US" dirty="0" smtClean="0"/>
              <a:t>What did you come up with?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64825603"/>
                  </p:ext>
                </p:extLst>
              </p:nvPr>
            </p:nvGraphicFramePr>
            <p:xfrm>
              <a:off x="1219200" y="1371600"/>
              <a:ext cx="7467600" cy="356768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43400"/>
                    <a:gridCol w="31242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Statement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Reason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1) </a:t>
                          </a:r>
                          <a:r>
                            <a:rPr lang="en-US" sz="2400" i="1" dirty="0" smtClean="0"/>
                            <a:t>ABCDEF</a:t>
                          </a:r>
                          <a:r>
                            <a:rPr lang="en-US" sz="2400" i="0" dirty="0" smtClean="0"/>
                            <a:t> is a regular hexagon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sz="2400" dirty="0" smtClean="0"/>
                            <a:t>Given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2)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sz="240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𝐴𝐹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latin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𝐶𝐷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latin typeface="Cambria Math"/>
                                </a:rPr>
                                <m:t>, </m:t>
                              </m:r>
                              <m:acc>
                                <m:accPr>
                                  <m:chr m:val="̅"/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𝐴𝐵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latin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𝐵𝐶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latin typeface="Cambria Math"/>
                                </a:rPr>
                                <m:t>, </m:t>
                              </m:r>
                              <m:acc>
                                <m:accPr>
                                  <m:chr m:val="̅"/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𝐸𝐷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latin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𝐸𝐹</m:t>
                                  </m:r>
                                </m:e>
                              </m:acc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400" dirty="0" smtClean="0"/>
                            <a:t>2)</a:t>
                          </a:r>
                          <a:r>
                            <a:rPr lang="en-US" sz="2400" baseline="0" dirty="0" smtClean="0"/>
                            <a:t> Def. regular hexagon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3)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𝐵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≅∠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𝐸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400" dirty="0" smtClean="0"/>
                            <a:t>3) Def. regular hexagon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4)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Δ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𝐴𝐵𝐶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≅</m:t>
                              </m:r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Δ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𝐷𝐸𝐹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400" dirty="0" smtClean="0"/>
                            <a:t>4) SAS Post.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5)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sz="240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𝐴𝐶</m:t>
                                  </m:r>
                                </m:e>
                              </m:acc>
                              <m:r>
                                <a:rPr lang="en-US" sz="2400" b="0" i="1" smtClean="0">
                                  <a:latin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𝐷𝐹</m:t>
                                  </m:r>
                                </m:e>
                              </m:acc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400" dirty="0" smtClean="0"/>
                            <a:t>5) CPCTC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6) </a:t>
                          </a:r>
                          <a:r>
                            <a:rPr lang="en-US" sz="2400" i="1" dirty="0" smtClean="0"/>
                            <a:t>FDCA</a:t>
                          </a:r>
                          <a:r>
                            <a:rPr lang="en-US" sz="2400" i="0" dirty="0" smtClean="0"/>
                            <a:t> is a parallelogram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400" dirty="0" smtClean="0"/>
                            <a:t>6) If opp. sides are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/>
                                </a:rPr>
                                <m:t>≅⇒</m:t>
                              </m:r>
                            </m:oMath>
                          </a14:m>
                          <a:r>
                            <a:rPr lang="en-US" sz="2400" dirty="0" smtClean="0"/>
                            <a:t> it is a </a:t>
                          </a: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latin typeface="Cambria Math"/>
                                </a:rPr>
                                <m:t>∥</m:t>
                              </m:r>
                            </m:oMath>
                          </a14:m>
                          <a:r>
                            <a:rPr lang="en-US" sz="2400" dirty="0" smtClean="0"/>
                            <a:t>ogram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64825603"/>
                  </p:ext>
                </p:extLst>
              </p:nvPr>
            </p:nvGraphicFramePr>
            <p:xfrm>
              <a:off x="1219200" y="1371600"/>
              <a:ext cx="7467600" cy="356768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343400"/>
                    <a:gridCol w="3124200"/>
                  </a:tblGrid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Statement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Reason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1) </a:t>
                          </a:r>
                          <a:r>
                            <a:rPr lang="en-US" sz="2400" i="1" dirty="0" smtClean="0"/>
                            <a:t>ABCDEF</a:t>
                          </a:r>
                          <a:r>
                            <a:rPr lang="en-US" sz="2400" i="0" dirty="0" smtClean="0"/>
                            <a:t> is a regular hexagon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sz="2400" dirty="0" smtClean="0"/>
                            <a:t>Given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9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10667" r="-71809" b="-5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400" dirty="0" smtClean="0"/>
                            <a:t>2)</a:t>
                          </a:r>
                          <a:r>
                            <a:rPr lang="en-US" sz="2400" baseline="0" dirty="0" smtClean="0"/>
                            <a:t> Def. regular hexagon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10667" r="-71809" b="-4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400" dirty="0" smtClean="0"/>
                            <a:t>3) Def. regular hexagon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410667" r="-71809" b="-3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400" dirty="0" smtClean="0"/>
                            <a:t>4) SAS Post.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4579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10667" r="-71809" b="-2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400" dirty="0" smtClean="0"/>
                            <a:t>5) CPCTC</a:t>
                          </a:r>
                          <a:endParaRPr lang="en-US" sz="2400" dirty="0"/>
                        </a:p>
                      </a:txBody>
                      <a:tcPr/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6) </a:t>
                          </a:r>
                          <a:r>
                            <a:rPr lang="en-US" sz="2400" i="1" dirty="0" smtClean="0"/>
                            <a:t>FDCA</a:t>
                          </a:r>
                          <a:r>
                            <a:rPr lang="en-US" sz="2400" i="0" dirty="0" smtClean="0"/>
                            <a:t> is a parallelogram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39258" t="-339259" b="-1703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2879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1">
                    <a:satMod val="150000"/>
                  </a:schemeClr>
                </a:solidFill>
                <a:cs typeface="Times New Roman" pitchFamily="18" charset="0"/>
              </a:rPr>
              <a:t>§</a:t>
            </a:r>
            <a:r>
              <a:rPr lang="en-US" sz="3600" dirty="0" smtClean="0">
                <a:solidFill>
                  <a:schemeClr val="accent1">
                    <a:satMod val="150000"/>
                  </a:schemeClr>
                </a:solidFill>
                <a:cs typeface="Times New Roman" pitchFamily="18" charset="0"/>
              </a:rPr>
              <a:t>6.3 Rectangles</a:t>
            </a:r>
            <a:endParaRPr lang="en-US" sz="3600" dirty="0">
              <a:solidFill>
                <a:schemeClr val="accent1">
                  <a:satMod val="1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Definition</a:t>
            </a:r>
            <a:endParaRPr lang="en-US" sz="2800" dirty="0" smtClean="0"/>
          </a:p>
          <a:p>
            <a:pPr lvl="1"/>
            <a:r>
              <a:rPr lang="en-US" sz="2400" dirty="0" smtClean="0"/>
              <a:t>Rectangle</a:t>
            </a:r>
            <a:endParaRPr lang="en-US" sz="2400" dirty="0" smtClean="0"/>
          </a:p>
          <a:p>
            <a:pPr lvl="2"/>
            <a:r>
              <a:rPr lang="en-US" sz="2000" dirty="0" smtClean="0"/>
              <a:t>A parallelogram </a:t>
            </a:r>
            <a:r>
              <a:rPr lang="en-US" sz="2000" dirty="0" smtClean="0"/>
              <a:t>is a rectangle if and only if it has 4 </a:t>
            </a:r>
            <a:r>
              <a:rPr lang="en-US" sz="2000" dirty="0" smtClean="0"/>
              <a:t>congruent angles.</a:t>
            </a:r>
          </a:p>
          <a:p>
            <a:pPr lvl="1"/>
            <a:endParaRPr lang="en-US" sz="2400" dirty="0" smtClean="0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581400" y="3352800"/>
            <a:ext cx="1981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3581400" y="37338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3581400" y="33528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5410200" y="37338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5410200" y="3352800"/>
            <a:ext cx="1524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6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53" grpId="0" animBg="1"/>
      <p:bldP spid="6154" grpId="0" animBg="1"/>
      <p:bldP spid="6155" grpId="0" animBg="1"/>
      <p:bldP spid="6156" grpId="0" animBg="1"/>
      <p:bldP spid="61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accent1">
                    <a:satMod val="150000"/>
                  </a:schemeClr>
                </a:solidFill>
              </a:rPr>
              <a:t>Example. </a:t>
            </a:r>
            <a:r>
              <a:rPr lang="en-US" sz="4000" dirty="0">
                <a:solidFill>
                  <a:schemeClr val="accent1">
                    <a:satMod val="150000"/>
                  </a:schemeClr>
                </a:solidFill>
              </a:rPr>
              <a:t>Using rectangle properties.</a:t>
            </a:r>
          </a:p>
        </p:txBody>
      </p:sp>
      <p:pic>
        <p:nvPicPr>
          <p:cNvPr id="368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44926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05000"/>
            <a:ext cx="2974975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29000"/>
            <a:ext cx="3986213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388" y="3352800"/>
            <a:ext cx="4087812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800600" y="3276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right angles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543800" y="3200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90</a:t>
            </a:r>
          </a:p>
        </p:txBody>
      </p:sp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86200"/>
            <a:ext cx="4341813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37338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90</a:t>
            </a:r>
          </a:p>
        </p:txBody>
      </p:sp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419600"/>
            <a:ext cx="4999038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4572000" y="4343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6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2590800" y="43434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84</a:t>
            </a:r>
          </a:p>
        </p:txBody>
      </p:sp>
      <p:pic>
        <p:nvPicPr>
          <p:cNvPr id="11281" name="Picture 1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029200"/>
            <a:ext cx="44926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5638800" y="4953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7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514600" y="4953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03720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  <p:bldP spid="11276" grpId="0"/>
      <p:bldP spid="11279" grpId="0"/>
      <p:bldP spid="11280" grpId="0"/>
      <p:bldP spid="11282" grpId="0"/>
      <p:bldP spid="1128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Theorems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802"/>
          <a:stretch/>
        </p:blipFill>
        <p:spPr bwMode="auto">
          <a:xfrm>
            <a:off x="1600200" y="1327944"/>
            <a:ext cx="6418907" cy="17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124200" y="1723232"/>
            <a:ext cx="2438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</a:rPr>
              <a:t>congruent</a:t>
            </a:r>
          </a:p>
        </p:txBody>
      </p:sp>
      <p:graphicFrame>
        <p:nvGraphicFramePr>
          <p:cNvPr id="174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594499"/>
              </p:ext>
            </p:extLst>
          </p:nvPr>
        </p:nvGraphicFramePr>
        <p:xfrm>
          <a:off x="1981200" y="2514600"/>
          <a:ext cx="5842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4" imgW="253800" imgH="203040" progId="Equation.3">
                  <p:embed/>
                </p:oleObj>
              </mc:Choice>
              <mc:Fallback>
                <p:oleObj name="Equation" r:id="rId4" imgW="253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14600"/>
                        <a:ext cx="5842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244543"/>
              </p:ext>
            </p:extLst>
          </p:nvPr>
        </p:nvGraphicFramePr>
        <p:xfrm>
          <a:off x="3019425" y="2552700"/>
          <a:ext cx="6127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6" imgW="266400" imgH="215640" progId="Equation.3">
                  <p:embed/>
                </p:oleObj>
              </mc:Choice>
              <mc:Fallback>
                <p:oleObj name="Equation" r:id="rId6" imgW="266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5" y="2552700"/>
                        <a:ext cx="61277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77"/>
          <a:stretch/>
        </p:blipFill>
        <p:spPr bwMode="auto">
          <a:xfrm>
            <a:off x="6609030" y="1828800"/>
            <a:ext cx="2534970" cy="17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266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check to see if a quadrilateral is a rectangle?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First check to see if it is a parallelogram:</a:t>
            </a:r>
          </a:p>
          <a:p>
            <a:pPr lvl="1"/>
            <a:r>
              <a:rPr lang="en-US" dirty="0" smtClean="0"/>
              <a:t>Opposite sides are parallel.</a:t>
            </a:r>
          </a:p>
          <a:p>
            <a:pPr lvl="1"/>
            <a:r>
              <a:rPr lang="en-US" dirty="0" smtClean="0"/>
              <a:t>Opposite sides are congruent.</a:t>
            </a:r>
          </a:p>
          <a:p>
            <a:pPr lvl="1"/>
            <a:r>
              <a:rPr lang="en-US" dirty="0" smtClean="0"/>
              <a:t>Opposite angles are congruent.</a:t>
            </a:r>
          </a:p>
          <a:p>
            <a:pPr lvl="1"/>
            <a:r>
              <a:rPr lang="en-US" dirty="0" smtClean="0"/>
              <a:t>Diagonals bisect each other.</a:t>
            </a:r>
          </a:p>
          <a:p>
            <a:pPr lvl="1"/>
            <a:r>
              <a:rPr lang="en-US" dirty="0" smtClean="0"/>
              <a:t>One pair of opposite sides are both congruent and parallel.</a:t>
            </a:r>
          </a:p>
          <a:p>
            <a:r>
              <a:rPr lang="en-US" dirty="0" smtClean="0"/>
              <a:t>Then, check to see if it’s a rectangle.</a:t>
            </a:r>
          </a:p>
          <a:p>
            <a:pPr lvl="1"/>
            <a:r>
              <a:rPr lang="en-US" dirty="0" smtClean="0"/>
              <a:t>All 4 angles are right angles.</a:t>
            </a:r>
          </a:p>
          <a:p>
            <a:pPr lvl="1"/>
            <a:r>
              <a:rPr lang="en-US" dirty="0" smtClean="0"/>
              <a:t>Diagonals are congruent.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0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Example.  Decide whether the statement is true or false.  Explain your reasoning.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quadrilateral has opposite sides that are congruent, then it is a rectangle.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2667000"/>
            <a:ext cx="746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False; a quadrilateral with opposite sides congruent only proves it is a parallelogram, not necessarily a rectangle.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686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1958</TotalTime>
  <Words>766</Words>
  <Application>Microsoft Office PowerPoint</Application>
  <PresentationFormat>On-screen Show (4:3)</PresentationFormat>
  <Paragraphs>96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Solstice</vt:lpstr>
      <vt:lpstr>Microsoft Equation 3.0</vt:lpstr>
      <vt:lpstr>Monday, November 19, 2012</vt:lpstr>
      <vt:lpstr>Homework Check</vt:lpstr>
      <vt:lpstr>Homework Check</vt:lpstr>
      <vt:lpstr>Homework Check</vt:lpstr>
      <vt:lpstr>§6.3 Rectangles</vt:lpstr>
      <vt:lpstr>Example. Using rectangle properties.</vt:lpstr>
      <vt:lpstr>Theorems</vt:lpstr>
      <vt:lpstr>How do you check to see if a quadrilateral is a rectangle?</vt:lpstr>
      <vt:lpstr>Example.  Decide whether the statement is true or false.  Explain your reasoning.</vt:lpstr>
      <vt:lpstr>Example.  Determine if the vertices form a rectangle.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8</cp:revision>
  <dcterms:created xsi:type="dcterms:W3CDTF">2012-11-19T14:26:22Z</dcterms:created>
  <dcterms:modified xsi:type="dcterms:W3CDTF">2012-11-20T23:04:55Z</dcterms:modified>
</cp:coreProperties>
</file>